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57" r:id="rId5"/>
    <p:sldId id="262" r:id="rId6"/>
    <p:sldId id="259" r:id="rId7"/>
    <p:sldId id="280" r:id="rId8"/>
    <p:sldId id="271" r:id="rId9"/>
    <p:sldId id="260" r:id="rId10"/>
    <p:sldId id="270" r:id="rId11"/>
    <p:sldId id="279" r:id="rId12"/>
    <p:sldId id="272" r:id="rId13"/>
    <p:sldId id="273" r:id="rId14"/>
    <p:sldId id="281" r:id="rId15"/>
    <p:sldId id="282" r:id="rId16"/>
    <p:sldId id="283" r:id="rId17"/>
    <p:sldId id="284" r:id="rId18"/>
    <p:sldId id="285" r:id="rId19"/>
    <p:sldId id="274" r:id="rId20"/>
    <p:sldId id="278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003399"/>
    <a:srgbClr val="33CC33"/>
    <a:srgbClr val="00CC00"/>
    <a:srgbClr val="00FF00"/>
    <a:srgbClr val="009999"/>
    <a:srgbClr val="0033CC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03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21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874299-6617-42F6-2D11-4137153C0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54643B9-F3DE-C4A3-3B20-FD773E554F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E9AADE-E8E9-3221-A76E-CC6A9C922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A85E03-6837-69FE-5D06-29C3B9969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4AF62A-1C26-3F49-DF99-C83562F4F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599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8D60F-FCBD-49D9-7E87-7C5123565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28BAC3-F6B2-1E4F-4C3F-FF06A779F6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EB0E68-B11E-5ACD-1C7F-35E6527E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29D21E-120A-E3A2-7A33-0885D0186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D764E5-EA9A-47DD-96FA-90D5396EE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580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28F8C42-C332-520E-B35C-63AA25ECD0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90E35F-0F6A-79EA-A7A0-87E57BA53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DFDC48-1551-69C6-37B6-1BFC4B8C7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35F49F-248C-049F-84D3-9B52BA845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1CE6CE-0CC3-3373-A96A-BD7A36A1D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568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12B491-436D-91F2-2609-973A1AD0B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6B143E-3DAD-53E7-6021-792D766DE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A28B56-6CC6-8597-51D9-AF6234FD9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3301D3-4737-EBF6-3014-5869CEC2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42689-9524-C68B-C5CD-D07A07CC1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6196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E91025-3D16-3215-0FF2-0CCAB993E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C0DEE2-AA76-4C9F-A1B4-3D29EE418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CBAAEE-7FF2-6218-9443-F364D3B63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9DAF86-E557-5B33-3386-BE27932EC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060401-E34F-38E8-9DFA-DE46E9379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468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E39922-B959-E697-1586-A6666641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F08AA0-4E0E-92A2-9E99-83471C3303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85CD960-762D-D42A-E10A-F477D9B02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4A1AEF-03D2-91B8-B178-55D38E90A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102268-CA58-0709-4DB6-4E2DF2B02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03B330-D6EA-D7D7-6B4E-B18D6C5F5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077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56ED4D-327D-54DA-84D6-82BB06087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4D2D44-19FF-294E-935B-E08D7D84F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92FB2F-EE1F-FB7E-2EA1-9CE184B94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F3E729-B8C8-F386-6FC3-231888513E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5A0B98-D2E3-D11B-EED4-11962ABC19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7B5F76-E5F4-F923-0CDD-C30E5E0EC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B1BA7C8-9F03-4D93-B8CD-51E3B2704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BE99A7-23FD-0947-F080-2A55B1B6C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906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475C25-9C7A-01EC-E0D2-6F7C29850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1A608F-ED3A-5677-CAC8-C725F9103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76B8EE9-953C-45D0-AB22-F9E8C2F09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61386E-E9AF-A1A9-C112-62EDF9C3C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492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5906AA9-B6E7-4A42-1C5C-AE22D4D35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3BF7537-1457-007C-A1E6-AB9CBE58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1E648D-E64F-F347-7573-649F36B0A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577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985478-0AD2-0EF5-6DE7-86C50F942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5DBA48-952E-C861-6E7F-ADED8DE1A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07DD4F-4A14-6037-0FE4-40EADB9C0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EDEF29-C7BF-D4B3-00AF-6C5A0359A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0E9D31-29DF-E651-0524-72D2DFAA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AC35A2-C662-6681-38C9-95A82C666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25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DC2E1A-302E-251B-444B-3A2E706E5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4570B4-7582-1BF3-4EFC-B14C927E00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124060-E77B-6372-3AD6-EA4B45B43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7A782F-9D9C-F3BA-5EAD-585653AF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44360B-30D8-D6F1-8989-9F882560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9DDFCB-4E4E-5AE0-0570-08205694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8036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3AE48A-3623-AC76-6266-2BE75F9BB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B2D4A8-46FA-E692-69AE-B093994EC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EBAA70-B6BA-BBF0-BBB8-AC47E378EE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5B4D9-6A6D-4B01-9F9F-D20208858BB3}" type="datetimeFigureOut">
              <a:rPr lang="ko-KR" altLang="en-US" smtClean="0"/>
              <a:t>2025-06-21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B2403F-CAE3-B7F7-D008-081A8D68A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B4B338-0F8A-4CBF-07F4-9E69CE9907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798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잘린 대각선 방향 모서리 5">
            <a:extLst>
              <a:ext uri="{FF2B5EF4-FFF2-40B4-BE49-F238E27FC236}">
                <a16:creationId xmlns:a16="http://schemas.microsoft.com/office/drawing/2014/main" id="{5693B17C-089D-4854-C66B-9DFF84D71A8D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A3A1523-1E8B-9EFE-9710-F53341324FD9}"/>
              </a:ext>
            </a:extLst>
          </p:cNvPr>
          <p:cNvSpPr/>
          <p:nvPr/>
        </p:nvSpPr>
        <p:spPr>
          <a:xfrm>
            <a:off x="1113090" y="2514600"/>
            <a:ext cx="542924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Sky Power </a:t>
            </a:r>
            <a:r>
              <a:rPr lang="ko-KR" altLang="en-US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컨셉 기획서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F0A8B3F-B57B-458F-AE4F-8E0FEA559C20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743166" y="3429000"/>
            <a:ext cx="61690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8E82897F-61E2-82FB-DDB8-2E04BB5E2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2262" y="1152416"/>
            <a:ext cx="4553168" cy="4553168"/>
          </a:xfrm>
          <a:prstGeom prst="ellipse">
            <a:avLst/>
          </a:prstGeom>
          <a:ln w="57150">
            <a:solidFill>
              <a:schemeClr val="tx1"/>
            </a:solidFill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A43B5F6-0B4D-157C-492B-BB9461052AC2}"/>
              </a:ext>
            </a:extLst>
          </p:cNvPr>
          <p:cNvSpPr/>
          <p:nvPr/>
        </p:nvSpPr>
        <p:spPr>
          <a:xfrm>
            <a:off x="2828925" y="3428999"/>
            <a:ext cx="1990725" cy="4151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5</a:t>
            </a:r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조 </a:t>
            </a:r>
            <a:r>
              <a:rPr lang="en-US" altLang="ko-KR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- </a:t>
            </a:r>
            <a:r>
              <a:rPr lang="ko-KR" altLang="en-US" dirty="0" err="1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유니톨로지</a:t>
            </a:r>
            <a:endParaRPr lang="ko-KR" altLang="en-US" dirty="0">
              <a:solidFill>
                <a:schemeClr val="tx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1223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B9646-FE4F-1433-AD03-E6204A214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1E3CCF27-1039-B152-9A34-0FD58AC7280B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850BC29-CCC0-EDF7-16C3-3D0FA16D334D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스테이지 모드 플레이 루프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82043DC1-97E3-AA7F-7367-A3EA51322F63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6097F20-4B98-82E4-E2AB-3F8F2656D52F}"/>
              </a:ext>
            </a:extLst>
          </p:cNvPr>
          <p:cNvSpPr/>
          <p:nvPr/>
        </p:nvSpPr>
        <p:spPr>
          <a:xfrm>
            <a:off x="2143595" y="1416913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시작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D6C3091-247E-58A5-14B9-4FDBE80AD1E6}"/>
              </a:ext>
            </a:extLst>
          </p:cNvPr>
          <p:cNvSpPr/>
          <p:nvPr/>
        </p:nvSpPr>
        <p:spPr>
          <a:xfrm>
            <a:off x="2041022" y="2951954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75BB0D5-7184-ECAF-3014-217E4743E2E8}"/>
              </a:ext>
            </a:extLst>
          </p:cNvPr>
          <p:cNvSpPr/>
          <p:nvPr/>
        </p:nvSpPr>
        <p:spPr>
          <a:xfrm>
            <a:off x="8761736" y="2951954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종료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50E6DD1-C805-BC46-A3CA-09D48D29B500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731584" y="1849002"/>
            <a:ext cx="1" cy="1102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F12353F3-DC31-A40E-2674-702712630932}"/>
              </a:ext>
            </a:extLst>
          </p:cNvPr>
          <p:cNvSpPr/>
          <p:nvPr/>
        </p:nvSpPr>
        <p:spPr>
          <a:xfrm>
            <a:off x="6450699" y="2906998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</a:t>
            </a:r>
          </a:p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31E99FA-B89D-213E-BC98-6A59E3DA2871}"/>
              </a:ext>
            </a:extLst>
          </p:cNvPr>
          <p:cNvSpPr/>
          <p:nvPr/>
        </p:nvSpPr>
        <p:spPr>
          <a:xfrm>
            <a:off x="4249486" y="2959599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시작</a:t>
            </a: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CA11B69F-B77D-77F9-59EE-6A2F3402E8A2}"/>
              </a:ext>
            </a:extLst>
          </p:cNvPr>
          <p:cNvSpPr/>
          <p:nvPr/>
        </p:nvSpPr>
        <p:spPr>
          <a:xfrm>
            <a:off x="6450699" y="1371956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</a:t>
            </a:r>
            <a:endParaRPr lang="en-US" altLang="ko-KR" sz="105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진행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9B3D574-DD2A-609D-68EE-349FF321DADD}"/>
              </a:ext>
            </a:extLst>
          </p:cNvPr>
          <p:cNvCxnSpPr>
            <a:stCxn id="6" idx="3"/>
            <a:endCxn id="13" idx="1"/>
          </p:cNvCxnSpPr>
          <p:nvPr/>
        </p:nvCxnSpPr>
        <p:spPr>
          <a:xfrm>
            <a:off x="3422147" y="3167999"/>
            <a:ext cx="827339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5DAA0AE6-074F-A9D6-C03E-F0A973A56CC8}"/>
              </a:ext>
            </a:extLst>
          </p:cNvPr>
          <p:cNvCxnSpPr>
            <a:cxnSpLocks/>
            <a:stCxn id="13" idx="3"/>
            <a:endCxn id="11" idx="1"/>
          </p:cNvCxnSpPr>
          <p:nvPr/>
        </p:nvCxnSpPr>
        <p:spPr>
          <a:xfrm flipV="1">
            <a:off x="5630611" y="3167999"/>
            <a:ext cx="820088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CA701F4-B2D3-D8FD-26BB-0BC3BC3C5F94}"/>
              </a:ext>
            </a:extLst>
          </p:cNvPr>
          <p:cNvCxnSpPr>
            <a:stCxn id="15" idx="1"/>
            <a:endCxn id="5" idx="3"/>
          </p:cNvCxnSpPr>
          <p:nvPr/>
        </p:nvCxnSpPr>
        <p:spPr>
          <a:xfrm flipH="1">
            <a:off x="3319572" y="1632957"/>
            <a:ext cx="313112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83B7162-DB94-72B1-B977-185284A7CCF9}"/>
              </a:ext>
            </a:extLst>
          </p:cNvPr>
          <p:cNvCxnSpPr>
            <a:stCxn id="11" idx="0"/>
            <a:endCxn id="15" idx="2"/>
          </p:cNvCxnSpPr>
          <p:nvPr/>
        </p:nvCxnSpPr>
        <p:spPr>
          <a:xfrm flipV="1">
            <a:off x="7174599" y="1893957"/>
            <a:ext cx="0" cy="1013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54C7807E-D64C-39A6-469D-6C6BDDF531F6}"/>
              </a:ext>
            </a:extLst>
          </p:cNvPr>
          <p:cNvCxnSpPr>
            <a:stCxn id="11" idx="3"/>
            <a:endCxn id="7" idx="1"/>
          </p:cNvCxnSpPr>
          <p:nvPr/>
        </p:nvCxnSpPr>
        <p:spPr>
          <a:xfrm>
            <a:off x="7898499" y="3167999"/>
            <a:ext cx="8632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62098653-151D-9F44-BAF2-38A040C9E921}"/>
              </a:ext>
            </a:extLst>
          </p:cNvPr>
          <p:cNvCxnSpPr>
            <a:stCxn id="11" idx="2"/>
            <a:endCxn id="13" idx="2"/>
          </p:cNvCxnSpPr>
          <p:nvPr/>
        </p:nvCxnSpPr>
        <p:spPr>
          <a:xfrm rot="5400000" flipH="1">
            <a:off x="6038668" y="2293069"/>
            <a:ext cx="37311" cy="2234550"/>
          </a:xfrm>
          <a:prstGeom prst="bentConnector3">
            <a:avLst>
              <a:gd name="adj1" fmla="val -206782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2A5AFAA0-46BF-E52A-643F-8C88B9FDB254}"/>
              </a:ext>
            </a:extLst>
          </p:cNvPr>
          <p:cNvCxnSpPr>
            <a:stCxn id="15" idx="3"/>
            <a:endCxn id="7" idx="0"/>
          </p:cNvCxnSpPr>
          <p:nvPr/>
        </p:nvCxnSpPr>
        <p:spPr>
          <a:xfrm>
            <a:off x="7898499" y="1632957"/>
            <a:ext cx="1451226" cy="13189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1ADA852-AF49-51EC-1BC8-3FA40CF2371E}"/>
              </a:ext>
            </a:extLst>
          </p:cNvPr>
          <p:cNvSpPr/>
          <p:nvPr/>
        </p:nvSpPr>
        <p:spPr>
          <a:xfrm>
            <a:off x="604837" y="4363703"/>
            <a:ext cx="10982325" cy="19308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 후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시작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진행 중 사망하여 클리어에 실패할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시작으로 되돌아감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진행 중 플레이어가 직접 중단할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스테이지를 클리어했을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스테이지로 넘어갈지 선택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스테이지 진행을 선택할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루프의 시작으로 되돌아감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스테이지 진행을 선택하지 않을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47867C-DD95-6997-3490-C297FEDF2BF9}"/>
              </a:ext>
            </a:extLst>
          </p:cNvPr>
          <p:cNvSpPr/>
          <p:nvPr/>
        </p:nvSpPr>
        <p:spPr>
          <a:xfrm>
            <a:off x="4693012" y="1530416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Yes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9EECF45-7170-8D7C-4EF8-7EAE1CB5C0F3}"/>
              </a:ext>
            </a:extLst>
          </p:cNvPr>
          <p:cNvSpPr/>
          <p:nvPr/>
        </p:nvSpPr>
        <p:spPr>
          <a:xfrm>
            <a:off x="8330065" y="1497115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No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FA21FEC-743F-69AE-9C3F-FB20B4D3526F}"/>
              </a:ext>
            </a:extLst>
          </p:cNvPr>
          <p:cNvSpPr/>
          <p:nvPr/>
        </p:nvSpPr>
        <p:spPr>
          <a:xfrm>
            <a:off x="8077200" y="3029128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13EFFB5-C8B9-B312-426D-102AA57ED8B4}"/>
              </a:ext>
            </a:extLst>
          </p:cNvPr>
          <p:cNvSpPr/>
          <p:nvPr/>
        </p:nvSpPr>
        <p:spPr>
          <a:xfrm>
            <a:off x="6946413" y="3695790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1AB8428-A409-589D-7B25-D2755525FAC1}"/>
              </a:ext>
            </a:extLst>
          </p:cNvPr>
          <p:cNvSpPr/>
          <p:nvPr/>
        </p:nvSpPr>
        <p:spPr>
          <a:xfrm>
            <a:off x="6862550" y="2319219"/>
            <a:ext cx="624098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</a:p>
        </p:txBody>
      </p:sp>
    </p:spTree>
    <p:extLst>
      <p:ext uri="{BB962C8B-B14F-4D97-AF65-F5344CB8AC3E}">
        <p14:creationId xmlns:p14="http://schemas.microsoft.com/office/powerpoint/2010/main" val="341241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D0ABB6-4522-74A7-11CD-AC2D4E9CB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4459102A-5AB6-C629-B58C-A2EC6294B42C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ADEA3E1-6F85-3697-DDF4-923242FB7B92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무한 모드 플레이 루프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6B787F7B-B14F-EEDD-005E-E5628051CD77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2A07BE3-BE37-6572-F52B-FBCF1922EDCC}"/>
              </a:ext>
            </a:extLst>
          </p:cNvPr>
          <p:cNvSpPr/>
          <p:nvPr/>
        </p:nvSpPr>
        <p:spPr>
          <a:xfrm>
            <a:off x="2143595" y="1416913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시작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FBD3A61-21D5-3370-E956-6CF20A68B188}"/>
              </a:ext>
            </a:extLst>
          </p:cNvPr>
          <p:cNvSpPr/>
          <p:nvPr/>
        </p:nvSpPr>
        <p:spPr>
          <a:xfrm>
            <a:off x="2041022" y="2523329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14D6F03-D1BD-EF4F-3A92-F9F4E4529D62}"/>
              </a:ext>
            </a:extLst>
          </p:cNvPr>
          <p:cNvSpPr/>
          <p:nvPr/>
        </p:nvSpPr>
        <p:spPr>
          <a:xfrm>
            <a:off x="9175026" y="2530974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종료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D7F2007-0221-F5B3-155E-2AB5082777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731584" y="1849002"/>
            <a:ext cx="1" cy="674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3E801A31-327C-AF5E-BCC1-E26ECD50C7CC}"/>
              </a:ext>
            </a:extLst>
          </p:cNvPr>
          <p:cNvSpPr/>
          <p:nvPr/>
        </p:nvSpPr>
        <p:spPr>
          <a:xfrm>
            <a:off x="6450699" y="2478373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</a:t>
            </a:r>
          </a:p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생존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C326F9-5D2C-6C84-D0F1-3D749BB4E32F}"/>
              </a:ext>
            </a:extLst>
          </p:cNvPr>
          <p:cNvSpPr/>
          <p:nvPr/>
        </p:nvSpPr>
        <p:spPr>
          <a:xfrm>
            <a:off x="4249486" y="2530974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 시작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64D112B-B98F-9F9D-CCD8-58500061C8EF}"/>
              </a:ext>
            </a:extLst>
          </p:cNvPr>
          <p:cNvCxnSpPr>
            <a:stCxn id="6" idx="3"/>
            <a:endCxn id="13" idx="1"/>
          </p:cNvCxnSpPr>
          <p:nvPr/>
        </p:nvCxnSpPr>
        <p:spPr>
          <a:xfrm>
            <a:off x="3422147" y="2739374"/>
            <a:ext cx="827339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F52D1778-A0BC-3619-E2B6-790FCECAB0CB}"/>
              </a:ext>
            </a:extLst>
          </p:cNvPr>
          <p:cNvCxnSpPr>
            <a:cxnSpLocks/>
            <a:stCxn id="13" idx="3"/>
            <a:endCxn id="11" idx="1"/>
          </p:cNvCxnSpPr>
          <p:nvPr/>
        </p:nvCxnSpPr>
        <p:spPr>
          <a:xfrm flipV="1">
            <a:off x="5630611" y="2739374"/>
            <a:ext cx="820088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53FD04E-F295-AABB-B202-6FEC8EB439DA}"/>
              </a:ext>
            </a:extLst>
          </p:cNvPr>
          <p:cNvCxnSpPr>
            <a:stCxn id="11" idx="3"/>
            <a:endCxn id="7" idx="1"/>
          </p:cNvCxnSpPr>
          <p:nvPr/>
        </p:nvCxnSpPr>
        <p:spPr>
          <a:xfrm>
            <a:off x="7898499" y="2739374"/>
            <a:ext cx="1276527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3482F86-57A8-F329-1FA9-7F362AA678CD}"/>
              </a:ext>
            </a:extLst>
          </p:cNvPr>
          <p:cNvSpPr/>
          <p:nvPr/>
        </p:nvSpPr>
        <p:spPr>
          <a:xfrm>
            <a:off x="581025" y="4179595"/>
            <a:ext cx="10982325" cy="2024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 후 웨이브 시작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 진행 중 사망한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점수와 세이브 최고 기록을 비교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점수가 더 클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점수를 세이브 최고 기록에 저장하고 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 진행 중 플레이어가 직접 중단할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획득한 점수를 세이브에 반영하지 않고 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웨이브에서 생존할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난이도 증가 및 웨이브 시작으로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돌아감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  <a:endParaRPr lang="ko-KR" altLang="en-US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9626708-05CD-40B0-88DC-99BFA4EDB8D5}"/>
              </a:ext>
            </a:extLst>
          </p:cNvPr>
          <p:cNvSpPr/>
          <p:nvPr/>
        </p:nvSpPr>
        <p:spPr>
          <a:xfrm>
            <a:off x="8301874" y="2611177"/>
            <a:ext cx="469776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</a:t>
            </a:r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5468F9B2-0BEA-161B-2DBE-CD23AD32179B}"/>
              </a:ext>
            </a:extLst>
          </p:cNvPr>
          <p:cNvCxnSpPr>
            <a:stCxn id="11" idx="2"/>
            <a:endCxn id="13" idx="2"/>
          </p:cNvCxnSpPr>
          <p:nvPr/>
        </p:nvCxnSpPr>
        <p:spPr>
          <a:xfrm rot="5400000" flipH="1">
            <a:off x="6038668" y="1864444"/>
            <a:ext cx="37311" cy="2234550"/>
          </a:xfrm>
          <a:prstGeom prst="bentConnector3">
            <a:avLst>
              <a:gd name="adj1" fmla="val -188914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557CFC17-9AD2-DF43-6C12-E6B1E3B43ADA}"/>
              </a:ext>
            </a:extLst>
          </p:cNvPr>
          <p:cNvCxnSpPr>
            <a:stCxn id="11" idx="0"/>
            <a:endCxn id="7" idx="0"/>
          </p:cNvCxnSpPr>
          <p:nvPr/>
        </p:nvCxnSpPr>
        <p:spPr>
          <a:xfrm rot="16200000" flipH="1">
            <a:off x="8442506" y="1210465"/>
            <a:ext cx="52601" cy="2588416"/>
          </a:xfrm>
          <a:prstGeom prst="bentConnector3">
            <a:avLst>
              <a:gd name="adj1" fmla="val -177459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F466DF-05B4-AF50-6A43-F78080A138C5}"/>
              </a:ext>
            </a:extLst>
          </p:cNvPr>
          <p:cNvSpPr/>
          <p:nvPr/>
        </p:nvSpPr>
        <p:spPr>
          <a:xfrm>
            <a:off x="6946412" y="3157318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생존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9B30BD5-4CB9-DA03-6F54-2367DD60101E}"/>
              </a:ext>
            </a:extLst>
          </p:cNvPr>
          <p:cNvSpPr/>
          <p:nvPr/>
        </p:nvSpPr>
        <p:spPr>
          <a:xfrm>
            <a:off x="6946412" y="1960739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DB6B951-772B-D3F1-0484-77A9CE61E0A3}"/>
              </a:ext>
            </a:extLst>
          </p:cNvPr>
          <p:cNvSpPr/>
          <p:nvPr/>
        </p:nvSpPr>
        <p:spPr>
          <a:xfrm>
            <a:off x="7402784" y="1194186"/>
            <a:ext cx="2131738" cy="66639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if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획득점수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&gt;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세이브 최고 기록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최고 기록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=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9553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F34E3-84F9-16EF-96AA-915B2008B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6E76BD39-5F55-F9F1-3C4C-8F8D69A52221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E24598-FE08-AFAE-BAAB-963E32E105BD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속성 시스템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3F18B583-7697-1574-5AB5-84778966551B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B56562F-377F-0134-7079-5FECB659D68C}"/>
              </a:ext>
            </a:extLst>
          </p:cNvPr>
          <p:cNvGrpSpPr/>
          <p:nvPr/>
        </p:nvGrpSpPr>
        <p:grpSpPr>
          <a:xfrm>
            <a:off x="7550786" y="1571825"/>
            <a:ext cx="3034027" cy="3755914"/>
            <a:chOff x="0" y="0"/>
            <a:chExt cx="895350" cy="115570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D235670-D8C1-5BCA-2375-A0D137ADAA46}"/>
                </a:ext>
              </a:extLst>
            </p:cNvPr>
            <p:cNvGrpSpPr/>
            <p:nvPr/>
          </p:nvGrpSpPr>
          <p:grpSpPr>
            <a:xfrm>
              <a:off x="0" y="0"/>
              <a:ext cx="895350" cy="704850"/>
              <a:chOff x="0" y="0"/>
              <a:chExt cx="895350" cy="704850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9580FA7B-C1C1-8BDA-1EFE-BB57F0D4EEBA}"/>
                  </a:ext>
                </a:extLst>
              </p:cNvPr>
              <p:cNvSpPr/>
              <p:nvPr/>
            </p:nvSpPr>
            <p:spPr>
              <a:xfrm>
                <a:off x="355600" y="0"/>
                <a:ext cx="228600" cy="2540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>
                  <a:solidFill>
                    <a:srgbClr val="FF0000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7991ADC4-D89D-2B5D-1674-3331094B1A4A}"/>
                  </a:ext>
                </a:extLst>
              </p:cNvPr>
              <p:cNvSpPr/>
              <p:nvPr/>
            </p:nvSpPr>
            <p:spPr>
              <a:xfrm>
                <a:off x="0" y="444500"/>
                <a:ext cx="228600" cy="25400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 dirty="0"/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0B81387B-2487-E451-4D44-E42C9391BBBA}"/>
                  </a:ext>
                </a:extLst>
              </p:cNvPr>
              <p:cNvSpPr/>
              <p:nvPr/>
            </p:nvSpPr>
            <p:spPr>
              <a:xfrm>
                <a:off x="666750" y="450850"/>
                <a:ext cx="228600" cy="254000"/>
              </a:xfrm>
              <a:prstGeom prst="ellipse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ED9677EF-30A4-A704-B890-DB9B0B081768}"/>
                  </a:ext>
                </a:extLst>
              </p:cNvPr>
              <p:cNvCxnSpPr>
                <a:stCxn id="12" idx="5"/>
                <a:endCxn id="14" idx="1"/>
              </p:cNvCxnSpPr>
              <p:nvPr/>
            </p:nvCxnSpPr>
            <p:spPr>
              <a:xfrm>
                <a:off x="550722" y="216803"/>
                <a:ext cx="149506" cy="27124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C2B85DC6-CCB3-E7B0-F4C9-CA19341BB2E7}"/>
                  </a:ext>
                </a:extLst>
              </p:cNvPr>
              <p:cNvCxnSpPr>
                <a:stCxn id="14" idx="2"/>
                <a:endCxn id="13" idx="6"/>
              </p:cNvCxnSpPr>
              <p:nvPr/>
            </p:nvCxnSpPr>
            <p:spPr>
              <a:xfrm flipH="1" flipV="1">
                <a:off x="228600" y="571500"/>
                <a:ext cx="438150" cy="6350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직선 화살표 연결선 16">
                <a:extLst>
                  <a:ext uri="{FF2B5EF4-FFF2-40B4-BE49-F238E27FC236}">
                    <a16:creationId xmlns:a16="http://schemas.microsoft.com/office/drawing/2014/main" id="{794CCC97-7FAB-851B-776D-6C328EFE8A1D}"/>
                  </a:ext>
                </a:extLst>
              </p:cNvPr>
              <p:cNvCxnSpPr>
                <a:stCxn id="13" idx="7"/>
                <a:endCxn id="12" idx="3"/>
              </p:cNvCxnSpPr>
              <p:nvPr/>
            </p:nvCxnSpPr>
            <p:spPr>
              <a:xfrm flipV="1">
                <a:off x="195122" y="216803"/>
                <a:ext cx="193956" cy="26489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C1FF96E1-E316-9B44-424F-FF3C2C60FE71}"/>
                </a:ext>
              </a:extLst>
            </p:cNvPr>
            <p:cNvGrpSpPr/>
            <p:nvPr/>
          </p:nvGrpSpPr>
          <p:grpSpPr>
            <a:xfrm>
              <a:off x="12700" y="895350"/>
              <a:ext cx="882650" cy="260350"/>
              <a:chOff x="12700" y="895350"/>
              <a:chExt cx="882650" cy="260350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7E341703-458B-D4EE-F82E-D84F853747F0}"/>
                  </a:ext>
                </a:extLst>
              </p:cNvPr>
              <p:cNvSpPr/>
              <p:nvPr/>
            </p:nvSpPr>
            <p:spPr>
              <a:xfrm>
                <a:off x="12700" y="901700"/>
                <a:ext cx="228600" cy="2540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F70DA9C4-8B2A-13FE-B8FB-30407608B820}"/>
                  </a:ext>
                </a:extLst>
              </p:cNvPr>
              <p:cNvSpPr/>
              <p:nvPr/>
            </p:nvSpPr>
            <p:spPr>
              <a:xfrm>
                <a:off x="666750" y="895350"/>
                <a:ext cx="228600" cy="254000"/>
              </a:xfrm>
              <a:prstGeom prst="ellipse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 dirty="0"/>
              </a:p>
            </p:txBody>
          </p: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9171B38C-8DED-4C0A-2C22-8526250CA969}"/>
                  </a:ext>
                </a:extLst>
              </p:cNvPr>
              <p:cNvCxnSpPr>
                <a:stCxn id="9" idx="1"/>
                <a:endCxn id="8" idx="7"/>
              </p:cNvCxnSpPr>
              <p:nvPr/>
            </p:nvCxnSpPr>
            <p:spPr>
              <a:xfrm flipH="1">
                <a:off x="207822" y="932547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AC848B7B-ED3F-65C6-B47E-9CBA5BA64619}"/>
                  </a:ext>
                </a:extLst>
              </p:cNvPr>
              <p:cNvCxnSpPr>
                <a:stCxn id="8" idx="5"/>
                <a:endCxn id="9" idx="3"/>
              </p:cNvCxnSpPr>
              <p:nvPr/>
            </p:nvCxnSpPr>
            <p:spPr>
              <a:xfrm flipV="1">
                <a:off x="207822" y="1112153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AD4334-1CC2-97E5-44A6-BC1F320F5B0D}"/>
              </a:ext>
            </a:extLst>
          </p:cNvPr>
          <p:cNvSpPr/>
          <p:nvPr/>
        </p:nvSpPr>
        <p:spPr>
          <a:xfrm>
            <a:off x="626593" y="1457325"/>
            <a:ext cx="5795602" cy="44481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 및 몬스터에 속성을 부여하고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해당 속성에 따라 데미지 증감 및 부가 효과를 적용하여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단순한 탄막 슈팅이 아닌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다양한 캐릭터를 통한 전략적인 플레이를 가능하게 하였음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이에 따라 플레이어는 본인이 클리어할 스테이지의 약점 속성에 맞추어 파티 구성을 진행할 수 있음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0D04720-8FD8-99E8-BEC3-AFCEE90B3B85}"/>
              </a:ext>
            </a:extLst>
          </p:cNvPr>
          <p:cNvSpPr/>
          <p:nvPr/>
        </p:nvSpPr>
        <p:spPr>
          <a:xfrm>
            <a:off x="8028860" y="2529594"/>
            <a:ext cx="1038940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데미지 증가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C2715C1-DF3B-AB16-D174-ADCECBF5D9FC}"/>
              </a:ext>
            </a:extLst>
          </p:cNvPr>
          <p:cNvSpPr/>
          <p:nvPr/>
        </p:nvSpPr>
        <p:spPr>
          <a:xfrm>
            <a:off x="9150832" y="2538237"/>
            <a:ext cx="1038940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데미지 증가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68940A-7EF1-CA47-2029-919689DBD6FF}"/>
              </a:ext>
            </a:extLst>
          </p:cNvPr>
          <p:cNvSpPr/>
          <p:nvPr/>
        </p:nvSpPr>
        <p:spPr>
          <a:xfrm>
            <a:off x="8598460" y="3258036"/>
            <a:ext cx="938680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데미지 증가</a:t>
            </a:r>
          </a:p>
        </p:txBody>
      </p:sp>
    </p:spTree>
    <p:extLst>
      <p:ext uri="{BB962C8B-B14F-4D97-AF65-F5344CB8AC3E}">
        <p14:creationId xmlns:p14="http://schemas.microsoft.com/office/powerpoint/2010/main" val="2108030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97DC4-4CE9-DBF8-12B4-6BC753E41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D43E12B0-389D-74A0-B432-2C62FD6309ED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B3360EA-E205-0C76-253B-BB86D7EB9332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파티 구성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DCFDDE32-22D6-1953-D605-9BEDA46ED886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AC0A899-BB3E-331C-92EE-CB86F1395539}"/>
              </a:ext>
            </a:extLst>
          </p:cNvPr>
          <p:cNvSpPr/>
          <p:nvPr/>
        </p:nvSpPr>
        <p:spPr>
          <a:xfrm>
            <a:off x="626593" y="4743450"/>
            <a:ext cx="10845907" cy="16227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캐릭터들은 속성 이외에도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스킬을 갖고 있음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은 총 </a:t>
            </a:r>
            <a:r>
              <a:rPr lang="en-US" altLang="ko-KR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형태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 존재함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평소에는 사용할 수 없음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플레이어는 총 </a:t>
            </a:r>
            <a:r>
              <a:rPr lang="en-US" altLang="ko-KR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캐릭터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선택하여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구성할 수 있음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플레이어가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직접 조종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하는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와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직접 전투 대신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을 사용하여 메인 캐릭터를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보조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하는 서브 캐릭터 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개로 구성됨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128F73D-5067-181D-1CDB-88F1D7AB186B}"/>
              </a:ext>
            </a:extLst>
          </p:cNvPr>
          <p:cNvSpPr/>
          <p:nvPr/>
        </p:nvSpPr>
        <p:spPr>
          <a:xfrm>
            <a:off x="800100" y="1936466"/>
            <a:ext cx="1752600" cy="199944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직접 조종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평타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궁극기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20727D-5E15-F405-2214-C3D9090C548B}"/>
              </a:ext>
            </a:extLst>
          </p:cNvPr>
          <p:cNvSpPr/>
          <p:nvPr/>
        </p:nvSpPr>
        <p:spPr>
          <a:xfrm>
            <a:off x="2838974" y="1936466"/>
            <a:ext cx="1752600" cy="199944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캐릭터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조종 불가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C6E3A78-B7D0-2C79-6CF0-2A8B40C119C4}"/>
              </a:ext>
            </a:extLst>
          </p:cNvPr>
          <p:cNvSpPr/>
          <p:nvPr/>
        </p:nvSpPr>
        <p:spPr>
          <a:xfrm>
            <a:off x="4877848" y="1936466"/>
            <a:ext cx="1752600" cy="199944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캐릭터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조종 불가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65E3F66-FB43-1192-DD8C-87BC0A7A4DA0}"/>
              </a:ext>
            </a:extLst>
          </p:cNvPr>
          <p:cNvSpPr/>
          <p:nvPr/>
        </p:nvSpPr>
        <p:spPr>
          <a:xfrm>
            <a:off x="7132548" y="1162050"/>
            <a:ext cx="4252550" cy="45339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AAE3E79-596C-1824-8E15-3B94A5F294E4}"/>
              </a:ext>
            </a:extLst>
          </p:cNvPr>
          <p:cNvSpPr/>
          <p:nvPr/>
        </p:nvSpPr>
        <p:spPr>
          <a:xfrm>
            <a:off x="8983123" y="3817459"/>
            <a:ext cx="489690" cy="48577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A9E57CE-FD42-A8EB-E9B0-E9EB3BCA55B6}"/>
              </a:ext>
            </a:extLst>
          </p:cNvPr>
          <p:cNvSpPr/>
          <p:nvPr/>
        </p:nvSpPr>
        <p:spPr>
          <a:xfrm>
            <a:off x="7505700" y="2952061"/>
            <a:ext cx="1479323" cy="6272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플레이어가 직접 조종 가능</a:t>
            </a: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1054E91D-6D86-3E3F-D6D0-DF3F2C585226}"/>
              </a:ext>
            </a:extLst>
          </p:cNvPr>
          <p:cNvCxnSpPr>
            <a:cxnSpLocks/>
            <a:stCxn id="11" idx="3"/>
            <a:endCxn id="10" idx="0"/>
          </p:cNvCxnSpPr>
          <p:nvPr/>
        </p:nvCxnSpPr>
        <p:spPr>
          <a:xfrm>
            <a:off x="8985023" y="3265698"/>
            <a:ext cx="242945" cy="551761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03CCBD03-85DC-6EC0-62D2-86EFBB4EFDAB}"/>
              </a:ext>
            </a:extLst>
          </p:cNvPr>
          <p:cNvSpPr/>
          <p:nvPr/>
        </p:nvSpPr>
        <p:spPr>
          <a:xfrm>
            <a:off x="7291387" y="5107132"/>
            <a:ext cx="447675" cy="4476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B4EB41B-F0E8-0A0F-D415-6A8580FAB456}"/>
              </a:ext>
            </a:extLst>
          </p:cNvPr>
          <p:cNvSpPr/>
          <p:nvPr/>
        </p:nvSpPr>
        <p:spPr>
          <a:xfrm>
            <a:off x="10757287" y="5107131"/>
            <a:ext cx="447675" cy="4476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424046-A691-ECCD-65D3-ECFE69650F02}"/>
              </a:ext>
            </a:extLst>
          </p:cNvPr>
          <p:cNvSpPr/>
          <p:nvPr/>
        </p:nvSpPr>
        <p:spPr>
          <a:xfrm>
            <a:off x="8245361" y="4369220"/>
            <a:ext cx="2085110" cy="4282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캐릭터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조종 불가능 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스킬만 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A3347A42-7D2D-84B7-DC7A-4EE99899ACA2}"/>
              </a:ext>
            </a:extLst>
          </p:cNvPr>
          <p:cNvCxnSpPr>
            <a:stCxn id="21" idx="2"/>
            <a:endCxn id="19" idx="0"/>
          </p:cNvCxnSpPr>
          <p:nvPr/>
        </p:nvCxnSpPr>
        <p:spPr>
          <a:xfrm rot="16200000" flipH="1">
            <a:off x="9979681" y="4105686"/>
            <a:ext cx="309679" cy="1693209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F9F3E945-EE10-41B4-616B-E88A1926FB48}"/>
              </a:ext>
            </a:extLst>
          </p:cNvPr>
          <p:cNvCxnSpPr>
            <a:stCxn id="21" idx="2"/>
            <a:endCxn id="18" idx="0"/>
          </p:cNvCxnSpPr>
          <p:nvPr/>
        </p:nvCxnSpPr>
        <p:spPr>
          <a:xfrm rot="5400000">
            <a:off x="8246731" y="4065947"/>
            <a:ext cx="309680" cy="1772691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116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31595-9D02-D584-31E4-A389A29D3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FE5E8A7A-138F-EA7D-DAA7-80DA5A8BC642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0576444-A001-06A6-FB40-C24B20CF28E3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캐릭터 획득 방식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DC64D85B-E234-0605-501F-B651F88BB1A7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6A250C5-5C07-42B6-E797-041B7F6AC493}"/>
              </a:ext>
            </a:extLst>
          </p:cNvPr>
          <p:cNvSpPr/>
          <p:nvPr/>
        </p:nvSpPr>
        <p:spPr>
          <a:xfrm>
            <a:off x="626593" y="4791074"/>
            <a:ext cx="10845908" cy="1575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캐릭터들은 속성 이외에도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스킬을 갖고 있음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은 총 </a:t>
            </a:r>
            <a:r>
              <a:rPr lang="en-US" altLang="ko-KR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형태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 존재함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평소에는 사용할 수 없음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플레이어는 총 </a:t>
            </a:r>
            <a:r>
              <a:rPr lang="en-US" altLang="ko-KR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캐릭터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선택하여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구성할 수 있음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플레이어가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직접 조종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하는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와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직접 전투 대신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을 사용하여 메인 캐릭터를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보조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하는 서브 캐릭터 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개로 구성됨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940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26008A-F286-C36F-BC2F-4AEB818DE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154473FF-704C-0884-ACE8-35BFC7095D71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B5646D9-2490-0171-C9E3-1954619CFE24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문서 목적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2DC25657-A616-2273-E395-EE8BC9BA418C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97176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03174E-D525-A15D-95E8-08C634E02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4D7637DD-2AB6-7103-06C3-A14023DA79E7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4024FEE-EB9E-B922-C7FC-11A034DBD887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문서 목적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F27B8A49-CEFB-6243-89C0-B5A49B4B25DA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5839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98FA6-62AC-5FC3-C2A9-ED55E4D67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EF40D04F-A362-3B1F-C391-B7AC8668E8BB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35FD549-39E9-2234-3AAD-2AE7637DA727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문서 목적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F1B0557F-E627-3D71-CEA0-FE25E481A57D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3817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4DBA45-E844-9517-E51B-B3E3E6DE4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ABBAD09E-D0C9-57DD-889B-D2A246154D40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52EE3B1-C882-B5ED-F200-5DC8A9AC2B81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문서 목적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6A16A4D2-5F3E-F585-D01E-C84CA04A954A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4455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B9219-ABD4-656B-5EC9-BE49B4308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B3E9CC34-CA40-F4F7-6A18-E37D05BC8138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4649934-67BD-49C7-A249-0F83BA5EA27A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문서 목적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DF832F1B-F4F0-4BEA-8439-67E7312CD2BD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545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0BAC1-6F26-7A5D-8683-1BF74242C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BDB07BDB-04A1-6607-E72D-C7E8BBA183B6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CAF0486-4DDF-9B9C-C447-87976B7DE65A}"/>
              </a:ext>
            </a:extLst>
          </p:cNvPr>
          <p:cNvSpPr/>
          <p:nvPr/>
        </p:nvSpPr>
        <p:spPr>
          <a:xfrm>
            <a:off x="704850" y="1219199"/>
            <a:ext cx="1666875" cy="7715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목 차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8FCF529-C667-5870-130F-0F6CE674E94D}"/>
              </a:ext>
            </a:extLst>
          </p:cNvPr>
          <p:cNvCxnSpPr>
            <a:cxnSpLocks/>
          </p:cNvCxnSpPr>
          <p:nvPr/>
        </p:nvCxnSpPr>
        <p:spPr>
          <a:xfrm>
            <a:off x="619125" y="1990724"/>
            <a:ext cx="109537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169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24376-A923-C75F-ED58-D419F67AE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81738888-FACE-E0AF-2DD9-0F4095AA8A17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03ACAC6-ED33-3E45-C3FD-654BFB6DB9FA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문서 목적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44013102-6BCB-B01B-0A66-4EA21E7F6DBE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1147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EA3752-2C87-4886-37FD-FA9E9F23E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39679B39-F126-524A-7FED-0D5908A05779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83D4F83-A1D7-8532-CB81-27E81185EC9D}"/>
              </a:ext>
            </a:extLst>
          </p:cNvPr>
          <p:cNvSpPr/>
          <p:nvPr/>
        </p:nvSpPr>
        <p:spPr>
          <a:xfrm>
            <a:off x="1113090" y="2514600"/>
            <a:ext cx="542924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1. </a:t>
            </a:r>
            <a:r>
              <a:rPr lang="ko-KR" altLang="en-US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문서 개요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E1D217D-25C9-B8DC-6002-3E4EA01B9E04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743166" y="3429000"/>
            <a:ext cx="61690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AD7A5DEA-E655-3CDB-9F9C-26672AB46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2262" y="1152416"/>
            <a:ext cx="4553168" cy="4553168"/>
          </a:xfrm>
          <a:prstGeom prst="ellipse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66841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C562080D-8C07-C624-3CBB-F7A9638975FC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E56A526-5428-F083-6EED-3FBAD2A7E197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문서 목적</a:t>
            </a:r>
          </a:p>
        </p:txBody>
      </p:sp>
      <p:sp>
        <p:nvSpPr>
          <p:cNvPr id="7" name="다이아몬드 6">
            <a:extLst>
              <a:ext uri="{FF2B5EF4-FFF2-40B4-BE49-F238E27FC236}">
                <a16:creationId xmlns:a16="http://schemas.microsoft.com/office/drawing/2014/main" id="{94A279C6-8C63-7AE7-F6CC-C6B7D4BC1901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EE8971F-62C1-40B4-E1DC-5C7AA60D7123}"/>
              </a:ext>
            </a:extLst>
          </p:cNvPr>
          <p:cNvSpPr/>
          <p:nvPr/>
        </p:nvSpPr>
        <p:spPr>
          <a:xfrm>
            <a:off x="575108" y="996149"/>
            <a:ext cx="11010900" cy="23629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본 문서는 유니티 합반 프로젝트 진행에 앞서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게임의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기초적인 방향성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과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컨셉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을 설명하고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프로젝트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진행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에 필요한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일정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방식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등을 포함한</a:t>
            </a:r>
            <a:endParaRPr lang="en-US" altLang="ko-KR" sz="16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 프로젝트의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기초적인 요소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들을 다루고 있음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A719368-D5D8-6776-987E-9C5CED98EB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7707735"/>
              </p:ext>
            </p:extLst>
          </p:nvPr>
        </p:nvGraphicFramePr>
        <p:xfrm>
          <a:off x="485775" y="4320554"/>
          <a:ext cx="64389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145">
                  <a:extLst>
                    <a:ext uri="{9D8B030D-6E8A-4147-A177-3AD203B41FA5}">
                      <a16:colId xmlns:a16="http://schemas.microsoft.com/office/drawing/2014/main" val="2709765624"/>
                    </a:ext>
                  </a:extLst>
                </a:gridCol>
                <a:gridCol w="5090755">
                  <a:extLst>
                    <a:ext uri="{9D8B030D-6E8A-4147-A177-3AD203B41FA5}">
                      <a16:colId xmlns:a16="http://schemas.microsoft.com/office/drawing/2014/main" val="42313397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작업 날짜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작업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8119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2025-06-19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문서 생성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목차 및 세부 내용 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9923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2025-06-22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문서 세부 내용 검토 및 완성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6519652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D6F98AAB-BCAC-AB66-E63D-582CA7D88AEE}"/>
              </a:ext>
            </a:extLst>
          </p:cNvPr>
          <p:cNvSpPr/>
          <p:nvPr/>
        </p:nvSpPr>
        <p:spPr>
          <a:xfrm>
            <a:off x="800100" y="3753039"/>
            <a:ext cx="5295900" cy="4952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  <a:latin typeface="페이퍼로지 5 Medium" pitchFamily="2" charset="-127"/>
                <a:ea typeface="페이퍼로지 5 Medium" pitchFamily="2" charset="-127"/>
              </a:rPr>
              <a:t>문서 작업 로그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D516AB02-8E55-2283-AA2F-7EBC2606A3C7}"/>
              </a:ext>
            </a:extLst>
          </p:cNvPr>
          <p:cNvSpPr/>
          <p:nvPr/>
        </p:nvSpPr>
        <p:spPr>
          <a:xfrm>
            <a:off x="430718" y="3851272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1352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EFFBE-69EE-4B38-9C09-70A9126A3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885D0E89-71CF-D846-8179-29816FFA2B49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4024A5F-BC55-258D-4343-1EA7866A1738}"/>
              </a:ext>
            </a:extLst>
          </p:cNvPr>
          <p:cNvSpPr/>
          <p:nvPr/>
        </p:nvSpPr>
        <p:spPr>
          <a:xfrm>
            <a:off x="1113090" y="2514600"/>
            <a:ext cx="542924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2. </a:t>
            </a:r>
            <a:r>
              <a:rPr lang="ko-KR" altLang="en-US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게임 소개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E76B1A9-2CB6-C0F7-598A-1BA7B77454AC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743166" y="3429000"/>
            <a:ext cx="61690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923AA861-0D32-78E4-C615-9DA62D3AB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6" b="13636"/>
          <a:stretch/>
        </p:blipFill>
        <p:spPr>
          <a:xfrm>
            <a:off x="6912262" y="1152416"/>
            <a:ext cx="4553168" cy="4553168"/>
          </a:xfrm>
          <a:prstGeom prst="ellipse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77229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4AD83-F57B-74FF-32C5-7AD26834E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86A4C74C-3365-9A5A-D385-5AB826CB7168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6B7F7A2-2DD5-96FB-E0D7-E9031EDE9D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1322924"/>
              </p:ext>
            </p:extLst>
          </p:nvPr>
        </p:nvGraphicFramePr>
        <p:xfrm>
          <a:off x="575108" y="1152487"/>
          <a:ext cx="6016192" cy="2400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9639">
                  <a:extLst>
                    <a:ext uri="{9D8B030D-6E8A-4147-A177-3AD203B41FA5}">
                      <a16:colId xmlns:a16="http://schemas.microsoft.com/office/drawing/2014/main" val="2709765624"/>
                    </a:ext>
                  </a:extLst>
                </a:gridCol>
                <a:gridCol w="4756553">
                  <a:extLst>
                    <a:ext uri="{9D8B030D-6E8A-4147-A177-3AD203B41FA5}">
                      <a16:colId xmlns:a16="http://schemas.microsoft.com/office/drawing/2014/main" val="4231339748"/>
                    </a:ext>
                  </a:extLst>
                </a:gridCol>
              </a:tblGrid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게임 명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Sky Power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8119327"/>
                  </a:ext>
                </a:extLst>
              </a:tr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장르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3D,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탑뷰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탄막 슈팅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서브컬쳐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사이버 펑크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9923864"/>
                  </a:ext>
                </a:extLst>
              </a:tr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플랫폼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PC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6519652"/>
                  </a:ext>
                </a:extLst>
              </a:tr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개발 환경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Unity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990495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146F721B-661D-D3EC-00E8-DC734B8903F2}"/>
              </a:ext>
            </a:extLst>
          </p:cNvPr>
          <p:cNvSpPr/>
          <p:nvPr/>
        </p:nvSpPr>
        <p:spPr>
          <a:xfrm>
            <a:off x="566738" y="3875540"/>
            <a:ext cx="6910388" cy="19621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‘Sky Power’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는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유니티를 기반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으로 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3D </a:t>
            </a: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탑뷰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서브컬쳐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탄막 슈팅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게임으로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사이버 펑크 세계관을 배경으로 하였으며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여러가지 </a:t>
            </a: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서브컬쳐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캐릭터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들이 등장합니다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플레이어는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들을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수집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획득한 캐릭터로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구성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할 수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구성한 캐릭터를 직접 플레이하여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하는 것이 목표입니다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D2D51E8-048B-7D51-F3BF-2F61E3B67EEB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게임 개요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9AF15A25-B947-E418-89A3-477204E2D742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73A11ED-D857-AF81-A372-42E7E9179AE3}"/>
              </a:ext>
            </a:extLst>
          </p:cNvPr>
          <p:cNvSpPr/>
          <p:nvPr/>
        </p:nvSpPr>
        <p:spPr>
          <a:xfrm>
            <a:off x="7219949" y="1294470"/>
            <a:ext cx="4252551" cy="828675"/>
          </a:xfrm>
          <a:prstGeom prst="roundRect">
            <a:avLst/>
          </a:prstGeom>
          <a:solidFill>
            <a:srgbClr val="9900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전략적 파티 구성을 통한 </a:t>
            </a:r>
            <a:r>
              <a:rPr lang="ko-KR" altLang="en-US" sz="1600" dirty="0" err="1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유능감</a:t>
            </a:r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 및 자기 </a:t>
            </a:r>
            <a:r>
              <a:rPr lang="ko-KR" altLang="en-US" sz="1600" dirty="0" err="1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표현감</a:t>
            </a:r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 제공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60B5541-161E-B4F2-EBDB-708CA20DBB81}"/>
              </a:ext>
            </a:extLst>
          </p:cNvPr>
          <p:cNvSpPr/>
          <p:nvPr/>
        </p:nvSpPr>
        <p:spPr>
          <a:xfrm>
            <a:off x="7219950" y="2437267"/>
            <a:ext cx="4252551" cy="828675"/>
          </a:xfrm>
          <a:prstGeom prst="roundRect">
            <a:avLst/>
          </a:prstGeom>
          <a:solidFill>
            <a:srgbClr val="0033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화려한 탄막 연출과 위기 상황에서 벗어나는 감동적인 재미 제공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7B24B07-8DEE-C8F0-C028-16E34BF82DE3}"/>
              </a:ext>
            </a:extLst>
          </p:cNvPr>
          <p:cNvSpPr/>
          <p:nvPr/>
        </p:nvSpPr>
        <p:spPr>
          <a:xfrm>
            <a:off x="7219950" y="3582544"/>
            <a:ext cx="4252551" cy="828675"/>
          </a:xfrm>
          <a:prstGeom prst="round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캐릭터 수집 및 강화를 통해</a:t>
            </a:r>
            <a:r>
              <a:rPr lang="en-US" altLang="ko-KR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몰입감</a:t>
            </a:r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 증폭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EC07638-440B-4DEC-8E37-2CDC25188D6E}"/>
              </a:ext>
            </a:extLst>
          </p:cNvPr>
          <p:cNvSpPr/>
          <p:nvPr/>
        </p:nvSpPr>
        <p:spPr>
          <a:xfrm>
            <a:off x="7219950" y="4723481"/>
            <a:ext cx="4252551" cy="828675"/>
          </a:xfrm>
          <a:prstGeom prst="roundRect">
            <a:avLst/>
          </a:prstGeom>
          <a:solidFill>
            <a:srgbClr val="008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경쟁 요소와 높은 난이도를 통해 도전적인 재미 제공</a:t>
            </a:r>
          </a:p>
        </p:txBody>
      </p:sp>
    </p:spTree>
    <p:extLst>
      <p:ext uri="{BB962C8B-B14F-4D97-AF65-F5344CB8AC3E}">
        <p14:creationId xmlns:p14="http://schemas.microsoft.com/office/powerpoint/2010/main" val="3900564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D77D8-1692-8B34-34DF-F2E46D5D2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1A6121F7-8967-AE63-0244-5CACD432D320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7FC73D5-666B-CE2A-4289-00781A78ABAB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게임 컨셉 레퍼런스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D3358D84-0C55-79FA-2517-B7591F91C96F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9EEBF82-5950-1E24-C620-A762B1CDA530}"/>
              </a:ext>
            </a:extLst>
          </p:cNvPr>
          <p:cNvSpPr/>
          <p:nvPr/>
        </p:nvSpPr>
        <p:spPr>
          <a:xfrm>
            <a:off x="575108" y="4714874"/>
            <a:ext cx="10982325" cy="14349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7757F5-A445-FD17-4B3F-22FFB8DC5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746" y="1310055"/>
            <a:ext cx="2709496" cy="270949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B443D68-452F-44F8-2CCD-6F6C03E35602}"/>
              </a:ext>
            </a:extLst>
          </p:cNvPr>
          <p:cNvSpPr/>
          <p:nvPr/>
        </p:nvSpPr>
        <p:spPr>
          <a:xfrm>
            <a:off x="1484746" y="4019551"/>
            <a:ext cx="2709496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유희왕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– ‘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섬도희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4DD348D-59C0-8286-1CC6-33A8CB6A228A}"/>
              </a:ext>
            </a:extLst>
          </p:cNvPr>
          <p:cNvSpPr/>
          <p:nvPr/>
        </p:nvSpPr>
        <p:spPr>
          <a:xfrm>
            <a:off x="575109" y="4594381"/>
            <a:ext cx="11041784" cy="14349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사이버펑크</a:t>
            </a:r>
            <a:r>
              <a:rPr lang="ko-KR" altLang="en-US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테마와 포스트 </a:t>
            </a:r>
            <a:r>
              <a:rPr lang="ko-KR" altLang="en-US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아포칼립스라는</a:t>
            </a:r>
            <a:r>
              <a:rPr lang="ko-KR" altLang="en-US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세계관을 갖고 있으며</a:t>
            </a:r>
            <a:r>
              <a:rPr lang="en-US" altLang="ko-KR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비교적 어두운 세계관 설정과는 달리 전체적인 스토리 구성과 각 캐릭터들의 묘사는 밝은 것이 핵심임</a:t>
            </a:r>
            <a:r>
              <a:rPr lang="en-US" altLang="ko-KR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772E145-4E22-3136-0A11-E3EFB4AEA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0572" y="1310053"/>
            <a:ext cx="4816880" cy="2709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B6764E0-A5F3-D057-7BE5-B1D6DBD58DB6}"/>
              </a:ext>
            </a:extLst>
          </p:cNvPr>
          <p:cNvSpPr/>
          <p:nvPr/>
        </p:nvSpPr>
        <p:spPr>
          <a:xfrm>
            <a:off x="5780572" y="4019550"/>
            <a:ext cx="4816880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사이버 펑크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2077 :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팬텀 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리버티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– ‘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도그타운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1352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E1836-7D8A-55F9-5545-39E296B7A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CC50784A-0296-0D01-66AC-C5E5E2E62455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B9D14B-C493-7ACB-BECE-1C529874C91D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게임 플레이 레퍼런스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108C62EC-327C-DEA5-CD61-8EEABFACFFFC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C90AF36-95ED-3DA7-0887-A99BF42AC6BA}"/>
              </a:ext>
            </a:extLst>
          </p:cNvPr>
          <p:cNvSpPr/>
          <p:nvPr/>
        </p:nvSpPr>
        <p:spPr>
          <a:xfrm>
            <a:off x="575108" y="4544158"/>
            <a:ext cx="10982325" cy="16056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핵심 게임 플레이는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스카이 포스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: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리로디드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와 같은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탑뷰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시점의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3D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탄막 슈팅 게임의 형태를 띄고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벽람항로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와 같이 캐릭터 수집형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RPG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로써의 특징도 갖고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pic>
        <p:nvPicPr>
          <p:cNvPr id="2050" name="Picture 2" descr="Sky Force Reloaded - 겜타쿠(GTAKU)">
            <a:extLst>
              <a:ext uri="{FF2B5EF4-FFF2-40B4-BE49-F238E27FC236}">
                <a16:creationId xmlns:a16="http://schemas.microsoft.com/office/drawing/2014/main" id="{3FACB5C6-34A6-4BEC-D775-72EA2E623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425" y="1517818"/>
            <a:ext cx="4324350" cy="243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벽람항로의 장르는 탄막슈팅게임이다 - BATTLEPAGE">
            <a:extLst>
              <a:ext uri="{FF2B5EF4-FFF2-40B4-BE49-F238E27FC236}">
                <a16:creationId xmlns:a16="http://schemas.microsoft.com/office/drawing/2014/main" id="{A0EA795A-E53A-FE7A-2E7C-B8E50A3DC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3225" y="1517818"/>
            <a:ext cx="4324350" cy="2431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EF65F68-2153-BE9D-55E1-95C46D5F8C02}"/>
              </a:ext>
            </a:extLst>
          </p:cNvPr>
          <p:cNvSpPr/>
          <p:nvPr/>
        </p:nvSpPr>
        <p:spPr>
          <a:xfrm>
            <a:off x="6753225" y="3949139"/>
            <a:ext cx="4324351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벽람항로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61A0FA7-D4D9-7CC3-9EE4-B1B63C6BECBE}"/>
              </a:ext>
            </a:extLst>
          </p:cNvPr>
          <p:cNvSpPr/>
          <p:nvPr/>
        </p:nvSpPr>
        <p:spPr>
          <a:xfrm>
            <a:off x="1114424" y="3949139"/>
            <a:ext cx="4324351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스카이 포스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: 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리로디드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6135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C004C-0F3A-5DC5-5C19-06E373BE0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30359A18-CED3-1E11-04C8-67D760E2F514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C6B8BB3-AFB1-5CBE-C465-31E9C7E0C237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전체 게임 플레이 루프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1C7A05A1-F718-385D-E08C-3B72C69B9198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F6DDE65-A0D4-6EA1-7BB6-9B41EF33718E}"/>
              </a:ext>
            </a:extLst>
          </p:cNvPr>
          <p:cNvSpPr/>
          <p:nvPr/>
        </p:nvSpPr>
        <p:spPr>
          <a:xfrm>
            <a:off x="1057745" y="1763639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시작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E0FF95A-7970-5BC7-EB70-DC89CF338393}"/>
              </a:ext>
            </a:extLst>
          </p:cNvPr>
          <p:cNvSpPr/>
          <p:nvPr/>
        </p:nvSpPr>
        <p:spPr>
          <a:xfrm>
            <a:off x="5372100" y="1894292"/>
            <a:ext cx="1447800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무한 모드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3497E07-A61F-2677-3296-1C8D21F96B14}"/>
              </a:ext>
            </a:extLst>
          </p:cNvPr>
          <p:cNvSpPr/>
          <p:nvPr/>
        </p:nvSpPr>
        <p:spPr>
          <a:xfrm>
            <a:off x="5372100" y="3460377"/>
            <a:ext cx="1447800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모드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8EBE8E2-9262-E5B0-9D17-C109A66783FD}"/>
              </a:ext>
            </a:extLst>
          </p:cNvPr>
          <p:cNvSpPr/>
          <p:nvPr/>
        </p:nvSpPr>
        <p:spPr>
          <a:xfrm>
            <a:off x="955172" y="2691135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7967EA1F-9BC7-2BB9-8C1A-51662C69F36B}"/>
              </a:ext>
            </a:extLst>
          </p:cNvPr>
          <p:cNvSpPr/>
          <p:nvPr/>
        </p:nvSpPr>
        <p:spPr>
          <a:xfrm>
            <a:off x="3093535" y="2646178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모드 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선택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87B60ED-0854-6BA6-BCD1-7A394778B9BD}"/>
              </a:ext>
            </a:extLst>
          </p:cNvPr>
          <p:cNvCxnSpPr>
            <a:stCxn id="5" idx="2"/>
            <a:endCxn id="10" idx="0"/>
          </p:cNvCxnSpPr>
          <p:nvPr/>
        </p:nvCxnSpPr>
        <p:spPr>
          <a:xfrm>
            <a:off x="1645734" y="2195728"/>
            <a:ext cx="1" cy="495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AFE4CED-A5FA-7141-996A-72905AD79F15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 flipV="1">
            <a:off x="2336297" y="2907179"/>
            <a:ext cx="75723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5C458623-EE0E-836C-6A58-A016FF6D69BA}"/>
              </a:ext>
            </a:extLst>
          </p:cNvPr>
          <p:cNvCxnSpPr>
            <a:stCxn id="12" idx="0"/>
            <a:endCxn id="7" idx="1"/>
          </p:cNvCxnSpPr>
          <p:nvPr/>
        </p:nvCxnSpPr>
        <p:spPr>
          <a:xfrm rot="5400000" flipH="1" flipV="1">
            <a:off x="4326847" y="1600926"/>
            <a:ext cx="535841" cy="15546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072660EB-6BAD-B482-DEA2-E2AE734585A7}"/>
              </a:ext>
            </a:extLst>
          </p:cNvPr>
          <p:cNvCxnSpPr>
            <a:stCxn id="12" idx="2"/>
            <a:endCxn id="8" idx="1"/>
          </p:cNvCxnSpPr>
          <p:nvPr/>
        </p:nvCxnSpPr>
        <p:spPr>
          <a:xfrm rot="16200000" flipH="1">
            <a:off x="4340646" y="2644967"/>
            <a:ext cx="508243" cy="15546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순서도: 판단 26">
            <a:extLst>
              <a:ext uri="{FF2B5EF4-FFF2-40B4-BE49-F238E27FC236}">
                <a16:creationId xmlns:a16="http://schemas.microsoft.com/office/drawing/2014/main" id="{1A24ADAD-2041-B04F-FB36-3B32685ACEDA}"/>
              </a:ext>
            </a:extLst>
          </p:cNvPr>
          <p:cNvSpPr/>
          <p:nvPr/>
        </p:nvSpPr>
        <p:spPr>
          <a:xfrm>
            <a:off x="7670083" y="1856257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4C56FC0-09D7-8534-D373-2C863D526854}"/>
              </a:ext>
            </a:extLst>
          </p:cNvPr>
          <p:cNvCxnSpPr>
            <a:stCxn id="7" idx="3"/>
            <a:endCxn id="27" idx="1"/>
          </p:cNvCxnSpPr>
          <p:nvPr/>
        </p:nvCxnSpPr>
        <p:spPr>
          <a:xfrm>
            <a:off x="6819900" y="2110337"/>
            <a:ext cx="850183" cy="6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C0FA7A20-3BA5-BD66-8DD3-CC74BB3ECBB8}"/>
              </a:ext>
            </a:extLst>
          </p:cNvPr>
          <p:cNvCxnSpPr>
            <a:stCxn id="27" idx="0"/>
            <a:endCxn id="7" idx="0"/>
          </p:cNvCxnSpPr>
          <p:nvPr/>
        </p:nvCxnSpPr>
        <p:spPr>
          <a:xfrm rot="16200000" flipH="1" flipV="1">
            <a:off x="7225974" y="726282"/>
            <a:ext cx="38035" cy="2297983"/>
          </a:xfrm>
          <a:prstGeom prst="bentConnector3">
            <a:avLst>
              <a:gd name="adj1" fmla="val -60102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915C1BA1-4125-F6C8-925E-7EDD40448456}"/>
              </a:ext>
            </a:extLst>
          </p:cNvPr>
          <p:cNvSpPr/>
          <p:nvPr/>
        </p:nvSpPr>
        <p:spPr>
          <a:xfrm>
            <a:off x="9984651" y="2691135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종료</a:t>
            </a:r>
          </a:p>
        </p:txBody>
      </p:sp>
      <p:sp>
        <p:nvSpPr>
          <p:cNvPr id="40" name="순서도: 판단 39">
            <a:extLst>
              <a:ext uri="{FF2B5EF4-FFF2-40B4-BE49-F238E27FC236}">
                <a16:creationId xmlns:a16="http://schemas.microsoft.com/office/drawing/2014/main" id="{FA187FD7-5F6D-1D5A-BDF1-181FA5E13B83}"/>
              </a:ext>
            </a:extLst>
          </p:cNvPr>
          <p:cNvSpPr/>
          <p:nvPr/>
        </p:nvSpPr>
        <p:spPr>
          <a:xfrm>
            <a:off x="7650665" y="3409515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82B0C254-92E4-6F76-681F-E3A66B06BFB9}"/>
              </a:ext>
            </a:extLst>
          </p:cNvPr>
          <p:cNvCxnSpPr>
            <a:stCxn id="8" idx="3"/>
            <a:endCxn id="40" idx="1"/>
          </p:cNvCxnSpPr>
          <p:nvPr/>
        </p:nvCxnSpPr>
        <p:spPr>
          <a:xfrm flipV="1">
            <a:off x="6819900" y="3670516"/>
            <a:ext cx="830765" cy="5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484AD26-70A1-2E00-C55D-A7F253AE7122}"/>
              </a:ext>
            </a:extLst>
          </p:cNvPr>
          <p:cNvCxnSpPr>
            <a:stCxn id="40" idx="3"/>
            <a:endCxn id="39" idx="2"/>
          </p:cNvCxnSpPr>
          <p:nvPr/>
        </p:nvCxnSpPr>
        <p:spPr>
          <a:xfrm flipV="1">
            <a:off x="9098465" y="3123224"/>
            <a:ext cx="1474175" cy="54729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1620755D-7D3B-0849-B17D-F1F677EA057F}"/>
              </a:ext>
            </a:extLst>
          </p:cNvPr>
          <p:cNvCxnSpPr>
            <a:stCxn id="27" idx="3"/>
            <a:endCxn id="39" idx="0"/>
          </p:cNvCxnSpPr>
          <p:nvPr/>
        </p:nvCxnSpPr>
        <p:spPr>
          <a:xfrm>
            <a:off x="9117883" y="2117258"/>
            <a:ext cx="1454757" cy="57387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9D4B48F3-E440-5399-E3E9-281044FB1FE8}"/>
              </a:ext>
            </a:extLst>
          </p:cNvPr>
          <p:cNvCxnSpPr>
            <a:stCxn id="40" idx="2"/>
            <a:endCxn id="8" idx="2"/>
          </p:cNvCxnSpPr>
          <p:nvPr/>
        </p:nvCxnSpPr>
        <p:spPr>
          <a:xfrm rot="5400000" flipH="1">
            <a:off x="7215758" y="2772709"/>
            <a:ext cx="39050" cy="2278565"/>
          </a:xfrm>
          <a:prstGeom prst="bentConnector3">
            <a:avLst>
              <a:gd name="adj1" fmla="val -58540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BA95BAF-F0DD-2A5A-C835-9156C983285D}"/>
              </a:ext>
            </a:extLst>
          </p:cNvPr>
          <p:cNvSpPr/>
          <p:nvPr/>
        </p:nvSpPr>
        <p:spPr>
          <a:xfrm>
            <a:off x="7008467" y="1486380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No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5A3DC38-635F-11D7-CDFB-0B04AF668CF8}"/>
              </a:ext>
            </a:extLst>
          </p:cNvPr>
          <p:cNvSpPr/>
          <p:nvPr/>
        </p:nvSpPr>
        <p:spPr>
          <a:xfrm>
            <a:off x="9554890" y="1968668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Yes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B50F768-3A3F-1AFA-1B77-8588AE6968A3}"/>
              </a:ext>
            </a:extLst>
          </p:cNvPr>
          <p:cNvSpPr/>
          <p:nvPr/>
        </p:nvSpPr>
        <p:spPr>
          <a:xfrm>
            <a:off x="9554890" y="3566029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Yes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EE51DF1-1C0F-2244-47AC-834A213A0B11}"/>
              </a:ext>
            </a:extLst>
          </p:cNvPr>
          <p:cNvSpPr/>
          <p:nvPr/>
        </p:nvSpPr>
        <p:spPr>
          <a:xfrm>
            <a:off x="6997955" y="4038094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No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25F0CB7-66A6-5B3E-AA25-5DFB2CEA8254}"/>
              </a:ext>
            </a:extLst>
          </p:cNvPr>
          <p:cNvSpPr/>
          <p:nvPr/>
        </p:nvSpPr>
        <p:spPr>
          <a:xfrm>
            <a:off x="3135352" y="3304452"/>
            <a:ext cx="1364165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진입 전에 파티 확인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253F4652-B650-CBDD-70B6-6FB61FDB524B}"/>
              </a:ext>
            </a:extLst>
          </p:cNvPr>
          <p:cNvSpPr/>
          <p:nvPr/>
        </p:nvSpPr>
        <p:spPr>
          <a:xfrm>
            <a:off x="542202" y="4568790"/>
            <a:ext cx="10982325" cy="16056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 시작 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메뉴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씬에서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파티 구성 가능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이후 플레이할 모드를 선택하여 게임 플레이 진행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한번 더 파티 구성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을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점검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무한 모드는 사망하거나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중단할 경우에 루프 종료</a:t>
            </a: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모드는 사망하거나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중단하거나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클리어할 경우 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821C0CC7-DEC1-D94A-D1D2-BF4605616BB4}"/>
              </a:ext>
            </a:extLst>
          </p:cNvPr>
          <p:cNvSpPr/>
          <p:nvPr/>
        </p:nvSpPr>
        <p:spPr>
          <a:xfrm>
            <a:off x="3135352" y="2277074"/>
            <a:ext cx="1364165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진입 전에 파티 확인</a:t>
            </a:r>
          </a:p>
        </p:txBody>
      </p:sp>
    </p:spTree>
    <p:extLst>
      <p:ext uri="{BB962C8B-B14F-4D97-AF65-F5344CB8AC3E}">
        <p14:creationId xmlns:p14="http://schemas.microsoft.com/office/powerpoint/2010/main" val="467484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sz="1200" dirty="0">
            <a:solidFill>
              <a:schemeClr val="tx1"/>
            </a:solidFill>
            <a:latin typeface="페이퍼로지 4 Regular" pitchFamily="2" charset="-127"/>
            <a:ea typeface="페이퍼로지 4 Regular" pitchFamily="2" charset="-127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1068</TotalTime>
  <Words>776</Words>
  <Application>Microsoft Office PowerPoint</Application>
  <PresentationFormat>와이드스크린</PresentationFormat>
  <Paragraphs>139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맑은 고딕</vt:lpstr>
      <vt:lpstr>페이퍼로지 4 Regular</vt:lpstr>
      <vt:lpstr>페이퍼로지 5 Medium</vt:lpstr>
      <vt:lpstr>페이퍼로지 6 SemiBold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세웅 한</dc:creator>
  <cp:lastModifiedBy>세웅 한</cp:lastModifiedBy>
  <cp:revision>221</cp:revision>
  <dcterms:created xsi:type="dcterms:W3CDTF">2025-06-20T01:40:37Z</dcterms:created>
  <dcterms:modified xsi:type="dcterms:W3CDTF">2025-06-21T16:58:12Z</dcterms:modified>
</cp:coreProperties>
</file>

<file path=docProps/thumbnail.jpeg>
</file>